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Overpass Black"/>
      <p:bold r:id="rId15"/>
      <p:boldItalic r:id="rId16"/>
    </p:embeddedFont>
    <p:embeddedFont>
      <p:font typeface="Fira Sans Extra Condensed Medium"/>
      <p:regular r:id="rId17"/>
      <p:bold r:id="rId18"/>
      <p:italic r:id="rId19"/>
      <p:boldItalic r:id="rId20"/>
    </p:embeddedFont>
    <p:embeddedFont>
      <p:font typeface="Open Sans SemiBold"/>
      <p:regular r:id="rId21"/>
      <p:bold r:id="rId22"/>
      <p:italic r:id="rId23"/>
      <p:boldItalic r:id="rId24"/>
    </p:embeddedFont>
    <p:embeddedFont>
      <p:font typeface="Josefin Sans"/>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Italic.fntdata"/><Relationship Id="rId22" Type="http://schemas.openxmlformats.org/officeDocument/2006/relationships/font" Target="fonts/OpenSansSemiBold-bold.fntdata"/><Relationship Id="rId21" Type="http://schemas.openxmlformats.org/officeDocument/2006/relationships/font" Target="fonts/OpenSansSemiBold-regular.fntdata"/><Relationship Id="rId24" Type="http://schemas.openxmlformats.org/officeDocument/2006/relationships/font" Target="fonts/OpenSansSemiBold-boldItalic.fntdata"/><Relationship Id="rId23"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efinSans-bold.fntdata"/><Relationship Id="rId25" Type="http://schemas.openxmlformats.org/officeDocument/2006/relationships/font" Target="fonts/JosefinSans-regular.fntdata"/><Relationship Id="rId28" Type="http://schemas.openxmlformats.org/officeDocument/2006/relationships/font" Target="fonts/JosefinSans-boldItalic.fntdata"/><Relationship Id="rId27" Type="http://schemas.openxmlformats.org/officeDocument/2006/relationships/font" Target="fonts/Josefin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OverpassBlack-bold.fntdata"/><Relationship Id="rId14" Type="http://schemas.openxmlformats.org/officeDocument/2006/relationships/slide" Target="slides/slide10.xml"/><Relationship Id="rId17" Type="http://schemas.openxmlformats.org/officeDocument/2006/relationships/font" Target="fonts/FiraSansExtraCondensedMedium-regular.fntdata"/><Relationship Id="rId16" Type="http://schemas.openxmlformats.org/officeDocument/2006/relationships/font" Target="fonts/OverpassBlack-boldItalic.fntdata"/><Relationship Id="rId19" Type="http://schemas.openxmlformats.org/officeDocument/2006/relationships/font" Target="fonts/FiraSansExtraCondensedMedium-italic.fntdata"/><Relationship Id="rId18" Type="http://schemas.openxmlformats.org/officeDocument/2006/relationships/font" Target="fonts/FiraSansExtraCondensed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b6883619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b6883619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dc6c99b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dc6c99b7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dc6c99b7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dc6c99b7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dc6c99b7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dc6c99b7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dc6c99b7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dc6c99b7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dc6c99b7f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dc6c99b7f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dc6c99b7f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dc6c99b7f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dc6c99b7f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dc6c99b7f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b6883619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b6883619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docs.google.com/document/d/1IBqdB_hRaYNwlGriHMROczZnNCdUXAlldsKURgzdV1M/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jQuery</a:t>
            </a:r>
            <a:endParaRPr/>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David Tarvin, AIM Code School</a:t>
            </a:r>
            <a:endParaRPr/>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5"/>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Now complete this </a:t>
            </a:r>
            <a:r>
              <a:rPr lang="en" sz="4800" u="sng">
                <a:solidFill>
                  <a:schemeClr val="hlink"/>
                </a:solidFill>
                <a:hlinkClick r:id="rId3"/>
              </a:rPr>
              <a:t>exercise</a:t>
            </a:r>
            <a:r>
              <a:rPr lang="en" sz="4800"/>
              <a:t> to practice what you’ve learned</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t>jQuery</a:t>
            </a:r>
            <a:r>
              <a:rPr lang="en" sz="2700"/>
              <a:t> is a pre-written JavaScript </a:t>
            </a:r>
            <a:r>
              <a:rPr b="1" lang="en" sz="2700"/>
              <a:t>library</a:t>
            </a:r>
            <a:r>
              <a:rPr lang="en" sz="2700"/>
              <a:t> that </a:t>
            </a:r>
            <a:r>
              <a:rPr b="1" lang="en" sz="2700"/>
              <a:t>simplifies</a:t>
            </a:r>
            <a:r>
              <a:rPr lang="en" sz="2700"/>
              <a:t> the process of JavaScript interactions</a:t>
            </a:r>
            <a:endParaRPr sz="2700"/>
          </a:p>
          <a:p>
            <a:pPr indent="0" lvl="0" marL="0" rtl="0" algn="l">
              <a:spcBef>
                <a:spcPts val="1600"/>
              </a:spcBef>
              <a:spcAft>
                <a:spcPts val="0"/>
              </a:spcAft>
              <a:buNone/>
            </a:pPr>
            <a:r>
              <a:rPr b="1" lang="en" sz="2700"/>
              <a:t>jQuery</a:t>
            </a:r>
            <a:r>
              <a:rPr lang="en" sz="2700"/>
              <a:t> uses the same concept of CSS </a:t>
            </a:r>
            <a:r>
              <a:rPr b="1" lang="en" sz="2700"/>
              <a:t>selectors</a:t>
            </a:r>
            <a:endParaRPr b="1" sz="2700"/>
          </a:p>
          <a:p>
            <a:pPr indent="0" lvl="0" marL="0" rtl="0" algn="l">
              <a:spcBef>
                <a:spcPts val="1600"/>
              </a:spcBef>
              <a:spcAft>
                <a:spcPts val="1600"/>
              </a:spcAft>
              <a:buNone/>
            </a:pPr>
            <a:r>
              <a:rPr lang="en" sz="2700"/>
              <a:t>jQuery provides a number of </a:t>
            </a:r>
            <a:r>
              <a:rPr b="1" lang="en" sz="2700"/>
              <a:t>functions</a:t>
            </a:r>
            <a:r>
              <a:rPr lang="en" sz="2700"/>
              <a:t>, which are like </a:t>
            </a:r>
            <a:r>
              <a:rPr b="1" lang="en" sz="2700"/>
              <a:t>actions</a:t>
            </a:r>
            <a:r>
              <a:rPr lang="en" sz="2700"/>
              <a:t> to take within the web page</a:t>
            </a:r>
            <a:endParaRPr sz="2700"/>
          </a:p>
        </p:txBody>
      </p:sp>
      <p:sp>
        <p:nvSpPr>
          <p:cNvPr id="2132" name="Google Shape;2132;p3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jQuery?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8"/>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You can download jQuery to a local file and include it in your page as you would your own external JavaScript files</a:t>
            </a:r>
            <a:endParaRPr sz="2300"/>
          </a:p>
          <a:p>
            <a:pPr indent="0" lvl="0" marL="0" rtl="0" algn="l">
              <a:spcBef>
                <a:spcPts val="1600"/>
              </a:spcBef>
              <a:spcAft>
                <a:spcPts val="0"/>
              </a:spcAft>
              <a:buNone/>
            </a:pPr>
            <a:r>
              <a:rPr lang="en" sz="2300"/>
              <a:t>Advantage</a:t>
            </a:r>
            <a:endParaRPr sz="2300"/>
          </a:p>
          <a:p>
            <a:pPr indent="-387350" lvl="0" marL="457200" rtl="0" algn="l">
              <a:spcBef>
                <a:spcPts val="1600"/>
              </a:spcBef>
              <a:spcAft>
                <a:spcPts val="0"/>
              </a:spcAft>
              <a:buSzPts val="2500"/>
              <a:buChar char="-"/>
            </a:pPr>
            <a:r>
              <a:rPr lang="en" sz="2300"/>
              <a:t>jQuery would always be available for users</a:t>
            </a:r>
            <a:endParaRPr sz="2300"/>
          </a:p>
          <a:p>
            <a:pPr indent="0" lvl="0" marL="0" rtl="0" algn="l">
              <a:spcBef>
                <a:spcPts val="1600"/>
              </a:spcBef>
              <a:spcAft>
                <a:spcPts val="0"/>
              </a:spcAft>
              <a:buNone/>
            </a:pPr>
            <a:r>
              <a:rPr lang="en" sz="2300"/>
              <a:t>Disadvantage</a:t>
            </a:r>
            <a:endParaRPr sz="2300"/>
          </a:p>
          <a:p>
            <a:pPr indent="-387350" lvl="0" marL="457200" rtl="0" algn="l">
              <a:spcBef>
                <a:spcPts val="1600"/>
              </a:spcBef>
              <a:spcAft>
                <a:spcPts val="0"/>
              </a:spcAft>
              <a:buSzPts val="2500"/>
              <a:buChar char="-"/>
            </a:pPr>
            <a:r>
              <a:rPr lang="en" sz="2300"/>
              <a:t>jQuery file may not be up-to-date</a:t>
            </a:r>
            <a:endParaRPr sz="2300"/>
          </a:p>
        </p:txBody>
      </p:sp>
      <p:sp>
        <p:nvSpPr>
          <p:cNvPr id="2138" name="Google Shape;2138;p38"/>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Including jQuery in your web page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39"/>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 can use the src attribute in the &lt;script&gt; tag to link to jQuery over a CDN (Content Delivery Network)</a:t>
            </a:r>
            <a:endParaRPr sz="1800"/>
          </a:p>
          <a:p>
            <a:pPr indent="0" lvl="0" marL="0" rtl="0" algn="l">
              <a:spcBef>
                <a:spcPts val="1600"/>
              </a:spcBef>
              <a:spcAft>
                <a:spcPts val="0"/>
              </a:spcAft>
              <a:buNone/>
            </a:pPr>
            <a:r>
              <a:rPr b="1" lang="en" sz="1100">
                <a:latin typeface="Courier New"/>
                <a:ea typeface="Courier New"/>
                <a:cs typeface="Courier New"/>
                <a:sym typeface="Courier New"/>
              </a:rPr>
              <a:t>&lt;script src=”https://ajax.googleapis.com/ajax/libs/jquery/3.3.1/jquery.min.js”&gt;&lt;/script&gt;</a:t>
            </a:r>
            <a:endParaRPr b="1" sz="1100">
              <a:latin typeface="Courier New"/>
              <a:ea typeface="Courier New"/>
              <a:cs typeface="Courier New"/>
              <a:sym typeface="Courier New"/>
            </a:endParaRPr>
          </a:p>
          <a:p>
            <a:pPr indent="0" lvl="0" marL="0" rtl="0" algn="l">
              <a:spcBef>
                <a:spcPts val="1600"/>
              </a:spcBef>
              <a:spcAft>
                <a:spcPts val="0"/>
              </a:spcAft>
              <a:buNone/>
            </a:pPr>
            <a:r>
              <a:rPr lang="en" sz="1800"/>
              <a:t>Advantage</a:t>
            </a:r>
            <a:endParaRPr sz="1800"/>
          </a:p>
          <a:p>
            <a:pPr indent="-355600" lvl="0" marL="457200" rtl="0" algn="l">
              <a:spcBef>
                <a:spcPts val="1600"/>
              </a:spcBef>
              <a:spcAft>
                <a:spcPts val="0"/>
              </a:spcAft>
              <a:buSzPts val="2000"/>
              <a:buChar char="-"/>
            </a:pPr>
            <a:r>
              <a:rPr lang="en" sz="1800"/>
              <a:t>Version of jQuery being used would always be up-to-date</a:t>
            </a:r>
            <a:endParaRPr sz="1800"/>
          </a:p>
          <a:p>
            <a:pPr indent="0" lvl="0" marL="0" rtl="0" algn="l">
              <a:spcBef>
                <a:spcPts val="1600"/>
              </a:spcBef>
              <a:spcAft>
                <a:spcPts val="0"/>
              </a:spcAft>
              <a:buNone/>
            </a:pPr>
            <a:r>
              <a:rPr lang="en" sz="1800"/>
              <a:t>Disadvantage</a:t>
            </a:r>
            <a:endParaRPr sz="1800"/>
          </a:p>
          <a:p>
            <a:pPr indent="-355600" lvl="0" marL="457200" rtl="0" algn="l">
              <a:spcBef>
                <a:spcPts val="1600"/>
              </a:spcBef>
              <a:spcAft>
                <a:spcPts val="0"/>
              </a:spcAft>
              <a:buSzPts val="2000"/>
              <a:buChar char="-"/>
            </a:pPr>
            <a:r>
              <a:rPr lang="en" sz="1800"/>
              <a:t>Loss of internet connection could mean your code won’t execute</a:t>
            </a:r>
            <a:endParaRPr sz="1800"/>
          </a:p>
        </p:txBody>
      </p:sp>
      <p:sp>
        <p:nvSpPr>
          <p:cNvPr id="2144" name="Google Shape;2144;p39"/>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Including jQuery in your web page (cont’d)</a:t>
            </a:r>
            <a:endParaRPr sz="2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40"/>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jQuery uses selectors just like CSS in order to select HTML elements with which to interact. The jQuery function </a:t>
            </a:r>
            <a:r>
              <a:rPr b="1" lang="en" sz="1400"/>
              <a:t>$</a:t>
            </a:r>
            <a:r>
              <a:rPr lang="en" sz="1400"/>
              <a:t> is used for this.</a:t>
            </a:r>
            <a:endParaRPr sz="1400"/>
          </a:p>
          <a:p>
            <a:pPr indent="0" lvl="0" marL="0" rtl="0" algn="l">
              <a:spcBef>
                <a:spcPts val="1600"/>
              </a:spcBef>
              <a:spcAft>
                <a:spcPts val="0"/>
              </a:spcAft>
              <a:buNone/>
            </a:pPr>
            <a:r>
              <a:rPr lang="en" sz="1400"/>
              <a:t>General form: </a:t>
            </a:r>
            <a:r>
              <a:rPr b="1" lang="en" sz="1400">
                <a:latin typeface="Courier New"/>
                <a:ea typeface="Courier New"/>
                <a:cs typeface="Courier New"/>
                <a:sym typeface="Courier New"/>
              </a:rPr>
              <a:t>$(“selector”).action(code);</a:t>
            </a:r>
            <a:endParaRPr b="1" sz="1400">
              <a:latin typeface="Courier New"/>
              <a:ea typeface="Courier New"/>
              <a:cs typeface="Courier New"/>
              <a:sym typeface="Courier New"/>
            </a:endParaRPr>
          </a:p>
          <a:p>
            <a:pPr indent="0" lvl="0" marL="0" rtl="0" algn="l">
              <a:spcBef>
                <a:spcPts val="1600"/>
              </a:spcBef>
              <a:spcAft>
                <a:spcPts val="0"/>
              </a:spcAft>
              <a:buNone/>
            </a:pPr>
            <a:r>
              <a:rPr lang="en" sz="1400"/>
              <a:t>Example:</a:t>
            </a:r>
            <a:endParaRPr sz="1400"/>
          </a:p>
          <a:p>
            <a:pPr indent="0" lvl="0" marL="457200" rtl="0" algn="l">
              <a:spcBef>
                <a:spcPts val="1600"/>
              </a:spcBef>
              <a:spcAft>
                <a:spcPts val="0"/>
              </a:spcAft>
              <a:buNone/>
            </a:pPr>
            <a:r>
              <a:rPr b="1" lang="en" sz="1400">
                <a:latin typeface="Courier New"/>
                <a:ea typeface="Courier New"/>
                <a:cs typeface="Courier New"/>
                <a:sym typeface="Courier New"/>
              </a:rPr>
              <a:t>$(“#about-link”).click(function() {</a:t>
            </a:r>
            <a:endParaRPr b="1" sz="1400">
              <a:latin typeface="Courier New"/>
              <a:ea typeface="Courier New"/>
              <a:cs typeface="Courier New"/>
              <a:sym typeface="Courier New"/>
            </a:endParaRPr>
          </a:p>
          <a:p>
            <a:pPr indent="0" lvl="0" marL="457200" rtl="0" algn="l">
              <a:spcBef>
                <a:spcPts val="0"/>
              </a:spcBef>
              <a:spcAft>
                <a:spcPts val="0"/>
              </a:spcAft>
              <a:buNone/>
            </a:pPr>
            <a:r>
              <a:rPr b="1" lang="en" sz="1400">
                <a:latin typeface="Courier New"/>
                <a:ea typeface="Courier New"/>
                <a:cs typeface="Courier New"/>
                <a:sym typeface="Courier New"/>
              </a:rPr>
              <a:t>	// some code</a:t>
            </a:r>
            <a:endParaRPr b="1" sz="1400">
              <a:latin typeface="Courier New"/>
              <a:ea typeface="Courier New"/>
              <a:cs typeface="Courier New"/>
              <a:sym typeface="Courier New"/>
            </a:endParaRPr>
          </a:p>
          <a:p>
            <a:pPr indent="0" lvl="0" marL="457200" rtl="0" algn="l">
              <a:spcBef>
                <a:spcPts val="0"/>
              </a:spcBef>
              <a:spcAft>
                <a:spcPts val="0"/>
              </a:spcAft>
              <a:buNone/>
            </a:pPr>
            <a:r>
              <a:rPr b="1" lang="en"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457200" rtl="0" algn="l">
              <a:spcBef>
                <a:spcPts val="0"/>
              </a:spcBef>
              <a:spcAft>
                <a:spcPts val="0"/>
              </a:spcAft>
              <a:buNone/>
            </a:pPr>
            <a:r>
              <a:t/>
            </a:r>
            <a:endParaRPr sz="1400"/>
          </a:p>
          <a:p>
            <a:pPr indent="0" lvl="0" marL="0" rtl="0" algn="l">
              <a:spcBef>
                <a:spcPts val="0"/>
              </a:spcBef>
              <a:spcAft>
                <a:spcPts val="0"/>
              </a:spcAft>
              <a:buNone/>
            </a:pPr>
            <a:r>
              <a:rPr lang="en" sz="1400"/>
              <a:t>That  example uses an </a:t>
            </a:r>
            <a:r>
              <a:rPr b="1" lang="en" sz="1400"/>
              <a:t>anonymous</a:t>
            </a:r>
            <a:r>
              <a:rPr lang="en" sz="1400"/>
              <a:t> function. We could also do it with a function reference</a:t>
            </a:r>
            <a:endParaRPr sz="1400"/>
          </a:p>
          <a:p>
            <a:pPr indent="0" lvl="0" marL="0" rtl="0" algn="l">
              <a:spcBef>
                <a:spcPts val="1600"/>
              </a:spcBef>
              <a:spcAft>
                <a:spcPts val="0"/>
              </a:spcAft>
              <a:buNone/>
            </a:pPr>
            <a:r>
              <a:rPr lang="en" sz="1400"/>
              <a:t>	</a:t>
            </a:r>
            <a:r>
              <a:rPr b="1" lang="en" sz="1400">
                <a:latin typeface="Courier New"/>
                <a:ea typeface="Courier New"/>
                <a:cs typeface="Courier New"/>
                <a:sym typeface="Courier New"/>
              </a:rPr>
              <a:t>function aboutClick() {  </a:t>
            </a:r>
            <a:endParaRPr b="1" sz="1400">
              <a:latin typeface="Courier New"/>
              <a:ea typeface="Courier New"/>
              <a:cs typeface="Courier New"/>
              <a:sym typeface="Courier New"/>
            </a:endParaRPr>
          </a:p>
          <a:p>
            <a:pPr indent="0" lvl="0" marL="0" rtl="0" algn="l">
              <a:spcBef>
                <a:spcPts val="0"/>
              </a:spcBef>
              <a:spcAft>
                <a:spcPts val="0"/>
              </a:spcAft>
              <a:buNone/>
            </a:pPr>
            <a:r>
              <a:rPr b="1" lang="en" sz="1400">
                <a:latin typeface="Courier New"/>
                <a:ea typeface="Courier New"/>
                <a:cs typeface="Courier New"/>
                <a:sym typeface="Courier New"/>
              </a:rPr>
              <a:t>		// some code</a:t>
            </a:r>
            <a:endParaRPr b="1" sz="1400">
              <a:latin typeface="Courier New"/>
              <a:ea typeface="Courier New"/>
              <a:cs typeface="Courier New"/>
              <a:sym typeface="Courier New"/>
            </a:endParaRPr>
          </a:p>
          <a:p>
            <a:pPr indent="457200" lvl="0" marL="0" rtl="0" algn="l">
              <a:spcBef>
                <a:spcPts val="0"/>
              </a:spcBef>
              <a:spcAft>
                <a:spcPts val="0"/>
              </a:spcAft>
              <a:buNone/>
            </a:pPr>
            <a:r>
              <a:rPr b="1" lang="en"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0" rtl="0" algn="l">
              <a:spcBef>
                <a:spcPts val="0"/>
              </a:spcBef>
              <a:spcAft>
                <a:spcPts val="0"/>
              </a:spcAft>
              <a:buNone/>
            </a:pPr>
            <a:r>
              <a:rPr b="1" lang="en" sz="1400">
                <a:latin typeface="Courier New"/>
                <a:ea typeface="Courier New"/>
                <a:cs typeface="Courier New"/>
                <a:sym typeface="Courier New"/>
              </a:rPr>
              <a:t>	$(“#about-link”).click(aboutClick);</a:t>
            </a:r>
            <a:endParaRPr b="1" sz="1400">
              <a:latin typeface="Courier New"/>
              <a:ea typeface="Courier New"/>
              <a:cs typeface="Courier New"/>
              <a:sym typeface="Courier New"/>
            </a:endParaRPr>
          </a:p>
        </p:txBody>
      </p:sp>
      <p:sp>
        <p:nvSpPr>
          <p:cNvPr id="2150" name="Google Shape;2150;p40"/>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jQuery Introduction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41"/>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jQuery-based JavaScript code is typically placed in a document ready anonymous function</a:t>
            </a:r>
            <a:endParaRPr sz="1400"/>
          </a:p>
          <a:p>
            <a:pPr indent="457200" lvl="0" marL="0" rtl="0" algn="l">
              <a:spcBef>
                <a:spcPts val="1600"/>
              </a:spcBef>
              <a:spcAft>
                <a:spcPts val="0"/>
              </a:spcAft>
              <a:buNone/>
            </a:pPr>
            <a:r>
              <a:rPr b="1" lang="en" sz="1400">
                <a:latin typeface="Courier New"/>
                <a:ea typeface="Courier New"/>
                <a:cs typeface="Courier New"/>
                <a:sym typeface="Courier New"/>
              </a:rPr>
              <a:t>$(document).ready(function() {</a:t>
            </a:r>
            <a:endParaRPr b="1" sz="1400">
              <a:latin typeface="Courier New"/>
              <a:ea typeface="Courier New"/>
              <a:cs typeface="Courier New"/>
              <a:sym typeface="Courier New"/>
            </a:endParaRPr>
          </a:p>
          <a:p>
            <a:pPr indent="457200" lvl="0" marL="0" rtl="0" algn="l">
              <a:spcBef>
                <a:spcPts val="0"/>
              </a:spcBef>
              <a:spcAft>
                <a:spcPts val="0"/>
              </a:spcAft>
              <a:buNone/>
            </a:pPr>
            <a:r>
              <a:rPr b="1" lang="en" sz="1400">
                <a:latin typeface="Courier New"/>
                <a:ea typeface="Courier New"/>
                <a:cs typeface="Courier New"/>
                <a:sym typeface="Courier New"/>
              </a:rPr>
              <a:t>	// your code</a:t>
            </a:r>
            <a:endParaRPr b="1" sz="1400">
              <a:latin typeface="Courier New"/>
              <a:ea typeface="Courier New"/>
              <a:cs typeface="Courier New"/>
              <a:sym typeface="Courier New"/>
            </a:endParaRPr>
          </a:p>
          <a:p>
            <a:pPr indent="457200" lvl="0" marL="0" rtl="0" algn="l">
              <a:spcBef>
                <a:spcPts val="0"/>
              </a:spcBef>
              <a:spcAft>
                <a:spcPts val="0"/>
              </a:spcAft>
              <a:buNone/>
            </a:pPr>
            <a:r>
              <a:rPr b="1" lang="en"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spcBef>
                <a:spcPts val="1600"/>
              </a:spcBef>
              <a:spcAft>
                <a:spcPts val="0"/>
              </a:spcAft>
              <a:buNone/>
            </a:pPr>
            <a:r>
              <a:rPr lang="en" sz="1400"/>
              <a:t>o</a:t>
            </a:r>
            <a:r>
              <a:rPr lang="en" sz="1400"/>
              <a:t>r the preferable</a:t>
            </a:r>
            <a:endParaRPr sz="1400"/>
          </a:p>
          <a:p>
            <a:pPr indent="0" lvl="0" marL="0" rtl="0" algn="l">
              <a:spcBef>
                <a:spcPts val="1600"/>
              </a:spcBef>
              <a:spcAft>
                <a:spcPts val="0"/>
              </a:spcAft>
              <a:buNone/>
            </a:pPr>
            <a:r>
              <a:rPr lang="en" sz="1400"/>
              <a:t>	</a:t>
            </a:r>
            <a:r>
              <a:rPr b="1" lang="en" sz="1400">
                <a:latin typeface="Courier New"/>
                <a:ea typeface="Courier New"/>
                <a:cs typeface="Courier New"/>
                <a:sym typeface="Courier New"/>
              </a:rPr>
              <a:t>$(function() {</a:t>
            </a:r>
            <a:endParaRPr b="1" sz="1400">
              <a:latin typeface="Courier New"/>
              <a:ea typeface="Courier New"/>
              <a:cs typeface="Courier New"/>
              <a:sym typeface="Courier New"/>
            </a:endParaRPr>
          </a:p>
          <a:p>
            <a:pPr indent="0" lvl="0" marL="0" rtl="0" algn="l">
              <a:spcBef>
                <a:spcPts val="0"/>
              </a:spcBef>
              <a:spcAft>
                <a:spcPts val="0"/>
              </a:spcAft>
              <a:buNone/>
            </a:pPr>
            <a:r>
              <a:rPr b="1" lang="en" sz="1400">
                <a:latin typeface="Courier New"/>
                <a:ea typeface="Courier New"/>
                <a:cs typeface="Courier New"/>
                <a:sym typeface="Courier New"/>
              </a:rPr>
              <a:t>		// your code</a:t>
            </a:r>
            <a:endParaRPr b="1" sz="1400">
              <a:latin typeface="Courier New"/>
              <a:ea typeface="Courier New"/>
              <a:cs typeface="Courier New"/>
              <a:sym typeface="Courier New"/>
            </a:endParaRPr>
          </a:p>
          <a:p>
            <a:pPr indent="457200" lvl="0" marL="0" rtl="0" algn="l">
              <a:spcBef>
                <a:spcPts val="0"/>
              </a:spcBef>
              <a:spcAft>
                <a:spcPts val="0"/>
              </a:spcAft>
              <a:buNone/>
            </a:pPr>
            <a:r>
              <a:rPr b="1" lang="en"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0" rtl="0" algn="l">
              <a:spcBef>
                <a:spcPts val="1600"/>
              </a:spcBef>
              <a:spcAft>
                <a:spcPts val="1600"/>
              </a:spcAft>
              <a:buNone/>
            </a:pPr>
            <a:r>
              <a:rPr lang="en" sz="1400"/>
              <a:t>This prevents your code inside the function from executing until the page is fully loaded. This is important because jQuery interacts with your web page HTML, and it can’t do that until the page is fully loaded.</a:t>
            </a:r>
            <a:endParaRPr sz="1400"/>
          </a:p>
        </p:txBody>
      </p:sp>
      <p:sp>
        <p:nvSpPr>
          <p:cNvPr id="2156" name="Google Shape;2156;p41"/>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jQuery Introduction (cont’d)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42"/>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Half of jQuery is responding to user </a:t>
            </a:r>
            <a:r>
              <a:rPr b="1" lang="en" sz="1400"/>
              <a:t>events</a:t>
            </a:r>
            <a:r>
              <a:rPr lang="en" sz="1400"/>
              <a:t>. Common events are:</a:t>
            </a:r>
            <a:endParaRPr sz="1400"/>
          </a:p>
          <a:p>
            <a:pPr indent="-330200" lvl="0" marL="457200" rtl="0" algn="l">
              <a:spcBef>
                <a:spcPts val="1600"/>
              </a:spcBef>
              <a:spcAft>
                <a:spcPts val="0"/>
              </a:spcAft>
              <a:buSzPts val="1600"/>
              <a:buChar char="-"/>
            </a:pPr>
            <a:r>
              <a:rPr lang="en" sz="1400"/>
              <a:t>c</a:t>
            </a:r>
            <a:r>
              <a:rPr lang="en" sz="1400"/>
              <a:t>lick</a:t>
            </a:r>
            <a:endParaRPr sz="1400"/>
          </a:p>
          <a:p>
            <a:pPr indent="-330200" lvl="0" marL="457200" rtl="0" algn="l">
              <a:spcBef>
                <a:spcPts val="0"/>
              </a:spcBef>
              <a:spcAft>
                <a:spcPts val="0"/>
              </a:spcAft>
              <a:buSzPts val="1600"/>
              <a:buChar char="-"/>
            </a:pPr>
            <a:r>
              <a:rPr lang="en" sz="1400"/>
              <a:t>mouseenter/mouseleave</a:t>
            </a:r>
            <a:endParaRPr sz="1400"/>
          </a:p>
          <a:p>
            <a:pPr indent="-330200" lvl="0" marL="457200" rtl="0" algn="l">
              <a:spcBef>
                <a:spcPts val="0"/>
              </a:spcBef>
              <a:spcAft>
                <a:spcPts val="0"/>
              </a:spcAft>
              <a:buSzPts val="1600"/>
              <a:buChar char="-"/>
            </a:pPr>
            <a:r>
              <a:rPr lang="en" sz="1400"/>
              <a:t>h</a:t>
            </a:r>
            <a:r>
              <a:rPr lang="en" sz="1400"/>
              <a:t>over</a:t>
            </a:r>
            <a:endParaRPr sz="1400"/>
          </a:p>
          <a:p>
            <a:pPr indent="-330200" lvl="0" marL="457200" rtl="0" algn="l">
              <a:spcBef>
                <a:spcPts val="0"/>
              </a:spcBef>
              <a:spcAft>
                <a:spcPts val="0"/>
              </a:spcAft>
              <a:buSzPts val="1600"/>
              <a:buChar char="-"/>
            </a:pPr>
            <a:r>
              <a:rPr lang="en" sz="1400"/>
              <a:t>f</a:t>
            </a:r>
            <a:r>
              <a:rPr lang="en" sz="1400"/>
              <a:t>ocus (keyboard cursor acquired)</a:t>
            </a:r>
            <a:endParaRPr sz="1400"/>
          </a:p>
          <a:p>
            <a:pPr indent="-330200" lvl="0" marL="457200" rtl="0" algn="l">
              <a:spcBef>
                <a:spcPts val="0"/>
              </a:spcBef>
              <a:spcAft>
                <a:spcPts val="0"/>
              </a:spcAft>
              <a:buSzPts val="1600"/>
              <a:buChar char="-"/>
            </a:pPr>
            <a:r>
              <a:rPr lang="en" sz="1400"/>
              <a:t>b</a:t>
            </a:r>
            <a:r>
              <a:rPr lang="en" sz="1400"/>
              <a:t>lur (keyboard cursor lost)</a:t>
            </a:r>
            <a:endParaRPr sz="1400"/>
          </a:p>
          <a:p>
            <a:pPr indent="-330200" lvl="0" marL="457200" rtl="0" algn="l">
              <a:spcBef>
                <a:spcPts val="0"/>
              </a:spcBef>
              <a:spcAft>
                <a:spcPts val="0"/>
              </a:spcAft>
              <a:buSzPts val="1600"/>
              <a:buChar char="-"/>
            </a:pPr>
            <a:r>
              <a:rPr lang="en" sz="1400"/>
              <a:t>Keypress</a:t>
            </a:r>
            <a:endParaRPr sz="1400"/>
          </a:p>
          <a:p>
            <a:pPr indent="0" lvl="0" marL="0" rtl="0" algn="l">
              <a:spcBef>
                <a:spcPts val="1600"/>
              </a:spcBef>
              <a:spcAft>
                <a:spcPts val="0"/>
              </a:spcAft>
              <a:buNone/>
            </a:pPr>
            <a:r>
              <a:rPr lang="en" sz="1400"/>
              <a:t>	</a:t>
            </a:r>
            <a:r>
              <a:rPr b="1" lang="en" sz="1400">
                <a:latin typeface="Courier New"/>
                <a:ea typeface="Courier New"/>
                <a:cs typeface="Courier New"/>
                <a:sym typeface="Courier New"/>
              </a:rPr>
              <a:t>$(“nav &gt; a”).click(function() {</a:t>
            </a:r>
            <a:endParaRPr b="1" sz="1400">
              <a:latin typeface="Courier New"/>
              <a:ea typeface="Courier New"/>
              <a:cs typeface="Courier New"/>
              <a:sym typeface="Courier New"/>
            </a:endParaRPr>
          </a:p>
          <a:p>
            <a:pPr indent="0" lvl="0" marL="0" rtl="0" algn="l">
              <a:spcBef>
                <a:spcPts val="0"/>
              </a:spcBef>
              <a:spcAft>
                <a:spcPts val="0"/>
              </a:spcAft>
              <a:buNone/>
            </a:pPr>
            <a:r>
              <a:rPr b="1" lang="en" sz="1400">
                <a:latin typeface="Courier New"/>
                <a:ea typeface="Courier New"/>
                <a:cs typeface="Courier New"/>
                <a:sym typeface="Courier New"/>
              </a:rPr>
              <a:t>		var linkClicked = $(this);</a:t>
            </a:r>
            <a:endParaRPr b="1" sz="1400">
              <a:latin typeface="Courier New"/>
              <a:ea typeface="Courier New"/>
              <a:cs typeface="Courier New"/>
              <a:sym typeface="Courier New"/>
            </a:endParaRPr>
          </a:p>
          <a:p>
            <a:pPr indent="0" lvl="0" marL="0" rtl="0" algn="l">
              <a:spcBef>
                <a:spcPts val="0"/>
              </a:spcBef>
              <a:spcAft>
                <a:spcPts val="0"/>
              </a:spcAft>
              <a:buNone/>
            </a:pPr>
            <a:r>
              <a:rPr b="1" lang="en"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spcBef>
                <a:spcPts val="1600"/>
              </a:spcBef>
              <a:spcAft>
                <a:spcPts val="1600"/>
              </a:spcAft>
              <a:buNone/>
            </a:pPr>
            <a:r>
              <a:rPr lang="en" sz="1400"/>
              <a:t>Inside a jQuery event handler, the predefined variable </a:t>
            </a:r>
            <a:r>
              <a:rPr b="1" lang="en" sz="1400"/>
              <a:t>this</a:t>
            </a:r>
            <a:r>
              <a:rPr lang="en" sz="1400"/>
              <a:t> refers to whichever was the selected element for which the event occurred.</a:t>
            </a:r>
            <a:endParaRPr sz="1400"/>
          </a:p>
        </p:txBody>
      </p:sp>
      <p:sp>
        <p:nvSpPr>
          <p:cNvPr id="2162" name="Google Shape;2162;p42"/>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jQuery Events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43"/>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other half of jQuery is altering the web page in some way through </a:t>
            </a:r>
            <a:r>
              <a:rPr b="1" lang="en" sz="1500"/>
              <a:t>actions</a:t>
            </a:r>
            <a:r>
              <a:rPr lang="en" sz="1500"/>
              <a:t> (some are called </a:t>
            </a:r>
            <a:r>
              <a:rPr b="1" lang="en" sz="1500"/>
              <a:t>effects</a:t>
            </a:r>
            <a:r>
              <a:rPr lang="en" sz="1500"/>
              <a:t>). Common actions are:</a:t>
            </a:r>
            <a:endParaRPr sz="1500"/>
          </a:p>
          <a:p>
            <a:pPr indent="-323850" lvl="0" marL="457200" rtl="0" algn="l">
              <a:spcBef>
                <a:spcPts val="1600"/>
              </a:spcBef>
              <a:spcAft>
                <a:spcPts val="0"/>
              </a:spcAft>
              <a:buSzPts val="1500"/>
              <a:buChar char="-"/>
            </a:pPr>
            <a:r>
              <a:rPr lang="en" sz="1500"/>
              <a:t>addClass - add a class to the selected element(s)</a:t>
            </a:r>
            <a:endParaRPr sz="1500"/>
          </a:p>
          <a:p>
            <a:pPr indent="-323850" lvl="0" marL="457200" rtl="0" algn="l">
              <a:spcBef>
                <a:spcPts val="0"/>
              </a:spcBef>
              <a:spcAft>
                <a:spcPts val="0"/>
              </a:spcAft>
              <a:buSzPts val="1500"/>
              <a:buChar char="-"/>
            </a:pPr>
            <a:r>
              <a:rPr lang="en" sz="1500"/>
              <a:t>removeClass - remove a class from the selected element(s)</a:t>
            </a:r>
            <a:endParaRPr sz="1500"/>
          </a:p>
          <a:p>
            <a:pPr indent="-323850" lvl="0" marL="457200" rtl="0" algn="l">
              <a:spcBef>
                <a:spcPts val="0"/>
              </a:spcBef>
              <a:spcAft>
                <a:spcPts val="0"/>
              </a:spcAft>
              <a:buSzPts val="1500"/>
              <a:buChar char="-"/>
            </a:pPr>
            <a:r>
              <a:rPr lang="en" sz="1500"/>
              <a:t>toggleClass - toggle a class on/off for a selected element(s)</a:t>
            </a:r>
            <a:endParaRPr sz="1500"/>
          </a:p>
          <a:p>
            <a:pPr indent="-323850" lvl="0" marL="457200" rtl="0" algn="l">
              <a:spcBef>
                <a:spcPts val="0"/>
              </a:spcBef>
              <a:spcAft>
                <a:spcPts val="0"/>
              </a:spcAft>
              <a:buSzPts val="1500"/>
              <a:buChar char="-"/>
            </a:pPr>
            <a:r>
              <a:rPr lang="en" sz="1500"/>
              <a:t>attr - get or set an HTML tag attribute value</a:t>
            </a:r>
            <a:endParaRPr sz="1500"/>
          </a:p>
          <a:p>
            <a:pPr indent="-323850" lvl="0" marL="457200" rtl="0" algn="l">
              <a:spcBef>
                <a:spcPts val="0"/>
              </a:spcBef>
              <a:spcAft>
                <a:spcPts val="0"/>
              </a:spcAft>
              <a:buSzPts val="1500"/>
              <a:buChar char="-"/>
            </a:pPr>
            <a:r>
              <a:rPr lang="en" sz="1500"/>
              <a:t>css - get or set CSS properties/values for the selected element</a:t>
            </a:r>
            <a:endParaRPr sz="1500"/>
          </a:p>
          <a:p>
            <a:pPr indent="-323850" lvl="0" marL="457200" rtl="0" algn="l">
              <a:spcBef>
                <a:spcPts val="0"/>
              </a:spcBef>
              <a:spcAft>
                <a:spcPts val="0"/>
              </a:spcAft>
              <a:buSzPts val="1500"/>
              <a:buChar char="-"/>
            </a:pPr>
            <a:r>
              <a:rPr lang="en" sz="1500"/>
              <a:t>fadeIn - fade in the selected element(s) over time, like a transition</a:t>
            </a:r>
            <a:endParaRPr sz="1500"/>
          </a:p>
          <a:p>
            <a:pPr indent="-323850" lvl="0" marL="457200" rtl="0" algn="l">
              <a:spcBef>
                <a:spcPts val="0"/>
              </a:spcBef>
              <a:spcAft>
                <a:spcPts val="0"/>
              </a:spcAft>
              <a:buSzPts val="1500"/>
              <a:buChar char="-"/>
            </a:pPr>
            <a:r>
              <a:rPr lang="en" sz="1500"/>
              <a:t>fadeOut - fade out the selected element(s) over time</a:t>
            </a:r>
            <a:endParaRPr sz="1500"/>
          </a:p>
          <a:p>
            <a:pPr indent="0" lvl="0" marL="0" rtl="0" algn="l">
              <a:spcBef>
                <a:spcPts val="1600"/>
              </a:spcBef>
              <a:spcAft>
                <a:spcPts val="0"/>
              </a:spcAft>
              <a:buNone/>
            </a:pPr>
            <a:r>
              <a:rPr lang="en" sz="1500"/>
              <a:t>	</a:t>
            </a:r>
            <a:r>
              <a:rPr b="1" lang="en" sz="1500">
                <a:latin typeface="Courier New"/>
                <a:ea typeface="Courier New"/>
                <a:cs typeface="Courier New"/>
                <a:sym typeface="Courier New"/>
              </a:rPr>
              <a:t>$(“#popup”).fadeIn();</a:t>
            </a:r>
            <a:endParaRPr b="1" sz="1500">
              <a:latin typeface="Courier New"/>
              <a:ea typeface="Courier New"/>
              <a:cs typeface="Courier New"/>
              <a:sym typeface="Courier New"/>
            </a:endParaRPr>
          </a:p>
          <a:p>
            <a:pPr indent="0" lvl="0" marL="0" rtl="0" algn="l">
              <a:spcBef>
                <a:spcPts val="0"/>
              </a:spcBef>
              <a:spcAft>
                <a:spcPts val="0"/>
              </a:spcAft>
              <a:buNone/>
            </a:pPr>
            <a:r>
              <a:rPr b="1" lang="en" sz="1500">
                <a:latin typeface="Courier New"/>
                <a:ea typeface="Courier New"/>
                <a:cs typeface="Courier New"/>
                <a:sym typeface="Courier New"/>
              </a:rPr>
              <a:t>	var href = $(“nav &gt; a:first”).attr(“href”);</a:t>
            </a:r>
            <a:endParaRPr b="1" sz="1500">
              <a:latin typeface="Courier New"/>
              <a:ea typeface="Courier New"/>
              <a:cs typeface="Courier New"/>
              <a:sym typeface="Courier New"/>
            </a:endParaRPr>
          </a:p>
          <a:p>
            <a:pPr indent="0" lvl="0" marL="0" rtl="0" algn="l">
              <a:spcBef>
                <a:spcPts val="0"/>
              </a:spcBef>
              <a:spcAft>
                <a:spcPts val="0"/>
              </a:spcAft>
              <a:buNone/>
            </a:pPr>
            <a:r>
              <a:rPr b="1" lang="en" sz="1500">
                <a:latin typeface="Courier New"/>
                <a:ea typeface="Courier New"/>
                <a:cs typeface="Courier New"/>
                <a:sym typeface="Courier New"/>
              </a:rPr>
              <a:t>	$(“p”).css(“background-color”, “red”);</a:t>
            </a:r>
            <a:endParaRPr b="1" sz="1500">
              <a:latin typeface="Courier New"/>
              <a:ea typeface="Courier New"/>
              <a:cs typeface="Courier New"/>
              <a:sym typeface="Courier New"/>
            </a:endParaRPr>
          </a:p>
        </p:txBody>
      </p:sp>
      <p:sp>
        <p:nvSpPr>
          <p:cNvPr id="2168" name="Google Shape;2168;p4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jQuery Actions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4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urier New"/>
              <a:buAutoNum type="arabicPeriod"/>
            </a:pPr>
            <a:r>
              <a:rPr b="1" lang="en">
                <a:latin typeface="Courier New"/>
                <a:ea typeface="Courier New"/>
                <a:cs typeface="Courier New"/>
                <a:sym typeface="Courier New"/>
              </a:rPr>
              <a:t>$(function() {</a:t>
            </a:r>
            <a:endParaRPr b="1">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b="1" lang="en">
                <a:latin typeface="Courier New"/>
                <a:ea typeface="Courier New"/>
                <a:cs typeface="Courier New"/>
                <a:sym typeface="Courier New"/>
              </a:rPr>
              <a:t>    $(“nav &gt; a”).click(function() {</a:t>
            </a:r>
            <a:endParaRPr b="1">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b="1" lang="en">
                <a:latin typeface="Courier New"/>
                <a:ea typeface="Courier New"/>
                <a:cs typeface="Courier New"/>
                <a:sym typeface="Courier New"/>
              </a:rPr>
              <a:t>        $(this).toggleClass(“hilite”);</a:t>
            </a:r>
            <a:endParaRPr b="1">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b="1" lang="en">
                <a:latin typeface="Courier New"/>
                <a:ea typeface="Courier New"/>
                <a:cs typeface="Courier New"/>
                <a:sym typeface="Courier New"/>
              </a:rPr>
              <a:t>    });</a:t>
            </a:r>
            <a:endParaRPr b="1">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317500" lvl="0" marL="457200" rtl="0" algn="l">
              <a:spcBef>
                <a:spcPts val="1000"/>
              </a:spcBef>
              <a:spcAft>
                <a:spcPts val="0"/>
              </a:spcAft>
              <a:buSzPts val="1400"/>
              <a:buAutoNum type="arabicPeriod"/>
            </a:pPr>
            <a:r>
              <a:rPr lang="en"/>
              <a:t>The document ready anonymous function block</a:t>
            </a:r>
            <a:endParaRPr/>
          </a:p>
          <a:p>
            <a:pPr indent="-317500" lvl="0" marL="457200" rtl="0" algn="l">
              <a:spcBef>
                <a:spcPts val="0"/>
              </a:spcBef>
              <a:spcAft>
                <a:spcPts val="0"/>
              </a:spcAft>
              <a:buSzPts val="1400"/>
              <a:buAutoNum type="arabicPeriod"/>
            </a:pPr>
            <a:r>
              <a:rPr lang="en"/>
              <a:t>Select all a tags inside the nav and respond to click</a:t>
            </a:r>
            <a:endParaRPr/>
          </a:p>
          <a:p>
            <a:pPr indent="-317500" lvl="0" marL="457200" rtl="0" algn="l">
              <a:spcBef>
                <a:spcPts val="0"/>
              </a:spcBef>
              <a:spcAft>
                <a:spcPts val="0"/>
              </a:spcAft>
              <a:buSzPts val="1400"/>
              <a:buAutoNum type="arabicPeriod"/>
            </a:pPr>
            <a:r>
              <a:rPr lang="en"/>
              <a:t>For the a tag clicked, </a:t>
            </a:r>
            <a:r>
              <a:rPr lang="en"/>
              <a:t>execute</a:t>
            </a:r>
            <a:r>
              <a:rPr lang="en"/>
              <a:t> the anonymous function code (add or remove the class “hilite” to or from the a tag that was clicked on)</a:t>
            </a:r>
            <a:endParaRPr/>
          </a:p>
          <a:p>
            <a:pPr indent="-317500" lvl="0" marL="457200" rtl="0" algn="l">
              <a:spcBef>
                <a:spcPts val="0"/>
              </a:spcBef>
              <a:spcAft>
                <a:spcPts val="0"/>
              </a:spcAft>
              <a:buSzPts val="1400"/>
              <a:buAutoNum type="arabicPeriod"/>
            </a:pPr>
            <a:r>
              <a:rPr lang="en"/>
              <a:t>End of what started on line 2</a:t>
            </a:r>
            <a:endParaRPr/>
          </a:p>
          <a:p>
            <a:pPr indent="-317500" lvl="0" marL="457200" rtl="0" algn="l">
              <a:spcBef>
                <a:spcPts val="0"/>
              </a:spcBef>
              <a:spcAft>
                <a:spcPts val="0"/>
              </a:spcAft>
              <a:buSzPts val="1400"/>
              <a:buAutoNum type="arabicPeriod"/>
            </a:pPr>
            <a:r>
              <a:rPr lang="en"/>
              <a:t>End of what started on line 1</a:t>
            </a:r>
            <a:endParaRPr/>
          </a:p>
          <a:p>
            <a:pPr indent="0" lvl="0" marL="0" rtl="0" algn="l">
              <a:spcBef>
                <a:spcPts val="1600"/>
              </a:spcBef>
              <a:spcAft>
                <a:spcPts val="1600"/>
              </a:spcAft>
              <a:buNone/>
            </a:pPr>
            <a:r>
              <a:rPr lang="en"/>
              <a:t>Note that the click is handled by our code AND the browser, since the browser normally responds to click on an &lt;a&gt; tag. To only do our code and NOT the default browser action, add </a:t>
            </a:r>
            <a:r>
              <a:rPr b="1" lang="en"/>
              <a:t>return false</a:t>
            </a:r>
            <a:r>
              <a:rPr lang="en"/>
              <a:t> between lines 3 and 4.</a:t>
            </a:r>
            <a:endParaRPr/>
          </a:p>
        </p:txBody>
      </p:sp>
      <p:sp>
        <p:nvSpPr>
          <p:cNvPr id="2174" name="Google Shape;2174;p4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jQuery Actions (cont’d)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